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3" y="748876"/>
            <a:ext cx="8791575" cy="2387600"/>
          </a:xfrm>
        </p:spPr>
        <p:txBody>
          <a:bodyPr/>
          <a:lstStyle/>
          <a:p>
            <a:r>
              <a:rPr lang="ru-RU" dirty="0" smtClean="0"/>
              <a:t>ИСПОЛЬЗОВАНИЕ МАЙНКРАФТ НА УРОКАХ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7038" y="4915683"/>
            <a:ext cx="8791575" cy="1655762"/>
          </a:xfrm>
        </p:spPr>
        <p:txBody>
          <a:bodyPr/>
          <a:lstStyle/>
          <a:p>
            <a:pPr algn="r"/>
            <a:r>
              <a:rPr lang="ru-RU" dirty="0" err="1" smtClean="0"/>
              <a:t>Гбоу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С. ПЕРЕВОЛОКИ</a:t>
            </a:r>
          </a:p>
          <a:p>
            <a:pPr algn="r"/>
            <a:r>
              <a:rPr lang="ru-RU" dirty="0" err="1" smtClean="0"/>
              <a:t>Бурма</a:t>
            </a:r>
            <a:r>
              <a:rPr lang="ru-RU" dirty="0" smtClean="0"/>
              <a:t> Павел </a:t>
            </a:r>
            <a:r>
              <a:rPr lang="ru-RU" dirty="0" err="1" smtClean="0"/>
              <a:t>юрьевич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4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27127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ЦИКЛ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19" y="3163813"/>
            <a:ext cx="2432685" cy="28867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25483" y="1869735"/>
            <a:ext cx="2833352" cy="12234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 команд,</a:t>
            </a:r>
          </a:p>
          <a:p>
            <a:pPr algn="ctr"/>
            <a:r>
              <a:rPr lang="ru-RU" dirty="0" smtClean="0"/>
              <a:t>Выполняющихся в цикле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8953497">
            <a:off x="6738070" y="3007637"/>
            <a:ext cx="1433946" cy="6267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41512" y="4536583"/>
            <a:ext cx="2201293" cy="1095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Команды, выполняющиеся в цикле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2080576">
            <a:off x="6539507" y="4199877"/>
            <a:ext cx="1831072" cy="6734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84306" y="1798196"/>
            <a:ext cx="1811856" cy="815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повторений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5226033">
            <a:off x="5421100" y="2859404"/>
            <a:ext cx="1158124" cy="5818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0691" y="3021689"/>
            <a:ext cx="1724891" cy="1035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 цикла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670121">
            <a:off x="4117064" y="3469277"/>
            <a:ext cx="1261935" cy="59695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043173">
            <a:off x="3924476" y="4894034"/>
            <a:ext cx="1431453" cy="52170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21956" y="4922138"/>
            <a:ext cx="1244872" cy="11283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Конец цикла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0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80" y="3430588"/>
            <a:ext cx="67627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252"/>
          <p:cNvSpPr>
            <a:spLocks noChangeArrowheads="1"/>
          </p:cNvSpPr>
          <p:nvPr/>
        </p:nvSpPr>
        <p:spPr bwMode="auto">
          <a:xfrm>
            <a:off x="2631896" y="2413506"/>
            <a:ext cx="2811463" cy="465138"/>
          </a:xfrm>
          <a:prstGeom prst="roundRect">
            <a:avLst>
              <a:gd name="adj" fmla="val 10875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Сравниваемые величины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286506" y="3028508"/>
            <a:ext cx="290830" cy="430530"/>
          </a:xfrm>
          <a:prstGeom prst="straightConnector1">
            <a:avLst/>
          </a:prstGeom>
          <a:ln w="38100">
            <a:solidFill>
              <a:srgbClr val="EA22BA"/>
            </a:solidFill>
            <a:headEnd type="oval" w="sm" len="sm"/>
            <a:tailEnd type="arrow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657000" y="2705961"/>
            <a:ext cx="1273175" cy="765175"/>
          </a:xfrm>
          <a:prstGeom prst="roundRect">
            <a:avLst>
              <a:gd name="adj" fmla="val 10875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Условный оператор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36056" y="3057626"/>
            <a:ext cx="278765" cy="421005"/>
          </a:xfrm>
          <a:prstGeom prst="straightConnector1">
            <a:avLst/>
          </a:prstGeom>
          <a:ln w="38100">
            <a:solidFill>
              <a:srgbClr val="EA22BA"/>
            </a:solidFill>
            <a:headEnd type="oval" w="sm" len="sm"/>
            <a:tailEnd type="arrow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21051" y="3520511"/>
            <a:ext cx="430530" cy="183515"/>
          </a:xfrm>
          <a:prstGeom prst="straightConnector1">
            <a:avLst/>
          </a:prstGeom>
          <a:ln w="38100">
            <a:solidFill>
              <a:srgbClr val="EA22BA"/>
            </a:solidFill>
            <a:headEnd type="oval" w="sm" len="sm"/>
            <a:tailEnd type="arrow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Левая фигурная скобка 7"/>
          <p:cNvSpPr/>
          <p:nvPr/>
        </p:nvSpPr>
        <p:spPr>
          <a:xfrm rot="16200000">
            <a:off x="3623946" y="3557414"/>
            <a:ext cx="365760" cy="1717675"/>
          </a:xfrm>
          <a:prstGeom prst="leftBrace">
            <a:avLst>
              <a:gd name="adj1" fmla="val 27948"/>
              <a:gd name="adj2" fmla="val 52359"/>
            </a:avLst>
          </a:prstGeom>
          <a:ln w="38100">
            <a:solidFill>
              <a:srgbClr val="EA22BA"/>
            </a:solidFill>
            <a:headEnd type="none" w="sm" len="sm"/>
            <a:tailEnd type="none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071077" y="4088592"/>
            <a:ext cx="596265" cy="1021080"/>
          </a:xfrm>
          <a:prstGeom prst="straightConnector1">
            <a:avLst/>
          </a:prstGeom>
          <a:ln w="38100">
            <a:solidFill>
              <a:srgbClr val="EA22BA"/>
            </a:solidFill>
            <a:headEnd type="oval" w="sm" len="sm"/>
            <a:tailEnd type="arrow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79851" y="5109672"/>
            <a:ext cx="1514475" cy="1092200"/>
          </a:xfrm>
          <a:prstGeom prst="roundRect">
            <a:avLst>
              <a:gd name="adj" fmla="val 8028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Операция отношения (сравнения)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322927" y="4678680"/>
            <a:ext cx="1052512" cy="762000"/>
          </a:xfrm>
          <a:prstGeom prst="roundRect">
            <a:avLst>
              <a:gd name="adj" fmla="val 11065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Утвер-ждение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969164" y="6179185"/>
            <a:ext cx="45085" cy="520700"/>
          </a:xfrm>
          <a:prstGeom prst="straightConnector1">
            <a:avLst/>
          </a:prstGeom>
          <a:ln w="38100">
            <a:solidFill>
              <a:srgbClr val="EA22BA"/>
            </a:solidFill>
            <a:headEnd type="oval" w="sm" len="sm"/>
            <a:tailEnd type="arrow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686518" y="4729769"/>
            <a:ext cx="1116012" cy="1101725"/>
          </a:xfrm>
          <a:prstGeom prst="roundRect">
            <a:avLst>
              <a:gd name="adj" fmla="val 11065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Конец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утвер-ждения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677445" y="1913890"/>
            <a:ext cx="1822450" cy="1092200"/>
          </a:xfrm>
          <a:prstGeom prst="roundRect">
            <a:avLst>
              <a:gd name="adj" fmla="val 11065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Действия, если утверждение ЛОЖНО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8099760" y="3105978"/>
            <a:ext cx="251460" cy="353060"/>
          </a:xfrm>
          <a:prstGeom prst="straightConnector1">
            <a:avLst/>
          </a:prstGeom>
          <a:ln w="38100">
            <a:solidFill>
              <a:srgbClr val="EA22BA"/>
            </a:solidFill>
            <a:headEnd type="oval" w="sm" len="sm"/>
            <a:tailEnd type="arrow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447633" y="4563572"/>
            <a:ext cx="1822450" cy="1092200"/>
          </a:xfrm>
          <a:prstGeom prst="roundRect">
            <a:avLst>
              <a:gd name="adj" fmla="val 11065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Действия, если утверждение ИСТИННО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367666" y="4034977"/>
            <a:ext cx="499110" cy="501015"/>
          </a:xfrm>
          <a:prstGeom prst="straightConnector1">
            <a:avLst/>
          </a:prstGeom>
          <a:ln w="38100">
            <a:solidFill>
              <a:srgbClr val="EA22BA"/>
            </a:solidFill>
            <a:headEnd type="oval" w="sm" len="sm"/>
            <a:tailEnd type="arrow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119739" y="4190019"/>
            <a:ext cx="45085" cy="539750"/>
          </a:xfrm>
          <a:prstGeom prst="straightConnector1">
            <a:avLst/>
          </a:prstGeom>
          <a:ln w="38100">
            <a:solidFill>
              <a:srgbClr val="EA22BA"/>
            </a:solidFill>
            <a:headEnd type="oval" w="sm" len="sm"/>
            <a:tailEnd type="arrow" w="sm" len="lg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184564" y="3733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184564" y="8305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556164" y="12877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556164" y="24879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1184564" y="29451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Условный оператор «если»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2"/>
          <a:stretch/>
        </p:blipFill>
        <p:spPr bwMode="auto">
          <a:xfrm>
            <a:off x="2776855" y="654368"/>
            <a:ext cx="6638290" cy="5549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18580" y="750743"/>
            <a:ext cx="1754332" cy="165085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772912" y="750743"/>
            <a:ext cx="1842510" cy="165085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11" y="2965565"/>
            <a:ext cx="6623685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82611" y="2618508"/>
            <a:ext cx="5471680" cy="325625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71191" y="727363"/>
            <a:ext cx="1311420" cy="164176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882611" y="727364"/>
            <a:ext cx="1793298" cy="164176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882611" y="0"/>
            <a:ext cx="1793298" cy="72736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1571191" y="0"/>
            <a:ext cx="1311420" cy="7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45961" y="1772918"/>
            <a:ext cx="5669135" cy="360706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979343" y="2470249"/>
            <a:ext cx="1348220" cy="22955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2327563" y="2470250"/>
            <a:ext cx="2000250" cy="22955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979343" y="1772918"/>
            <a:ext cx="1444509" cy="69733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2423852" y="1772918"/>
            <a:ext cx="1903961" cy="6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05" y="1149927"/>
            <a:ext cx="4794106" cy="47941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34724" y="2097088"/>
            <a:ext cx="1925350" cy="2286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2660074" y="2097088"/>
            <a:ext cx="1981200" cy="23050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753304" y="1198563"/>
            <a:ext cx="1925350" cy="9239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2697234" y="1192213"/>
            <a:ext cx="2000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41400" y="2410691"/>
            <a:ext cx="7138605" cy="348814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523144" y="2410691"/>
            <a:ext cx="1680729" cy="196301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3873" y="2410692"/>
            <a:ext cx="1766454" cy="196301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8523144" y="1496291"/>
            <a:ext cx="1680729" cy="91439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10203873" y="1496290"/>
            <a:ext cx="1766454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36748" y="2597727"/>
            <a:ext cx="4857664" cy="343566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61452" y="2992581"/>
            <a:ext cx="1405804" cy="152183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8167256" y="2992581"/>
            <a:ext cx="1745671" cy="152183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6761452" y="2097088"/>
            <a:ext cx="1405804" cy="89549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8167256" y="2097088"/>
            <a:ext cx="1745671" cy="9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по точке роста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89" y="1504660"/>
            <a:ext cx="3944045" cy="2788719"/>
          </a:xfr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62661"/>
              </p:ext>
            </p:extLst>
          </p:nvPr>
        </p:nvGraphicFramePr>
        <p:xfrm>
          <a:off x="1645074" y="2097088"/>
          <a:ext cx="2098059" cy="2908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15592260" imgH="21611891" progId="AcroExch.Document.DC">
                  <p:embed/>
                </p:oleObj>
              </mc:Choice>
              <mc:Fallback>
                <p:oleObj name="Acrobat Document" r:id="rId4" imgW="15592260" imgH="2161189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074" y="2097088"/>
                        <a:ext cx="2098059" cy="2908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00930"/>
              </p:ext>
            </p:extLst>
          </p:nvPr>
        </p:nvGraphicFramePr>
        <p:xfrm>
          <a:off x="8655988" y="2097088"/>
          <a:ext cx="2097871" cy="294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6" imgW="5705295" imgH="8019948" progId="AcroExch.Document.DC">
                  <p:embed/>
                </p:oleObj>
              </mc:Choice>
              <mc:Fallback>
                <p:oleObj name="Acrobat Document" r:id="rId6" imgW="5705295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55988" y="2097088"/>
                        <a:ext cx="2097871" cy="294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0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54" y="215169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Интерактивное обучение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00" y="1693739"/>
            <a:ext cx="6138706" cy="46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22" y="1412360"/>
            <a:ext cx="9905999" cy="3541714"/>
          </a:xfrm>
        </p:spPr>
        <p:txBody>
          <a:bodyPr>
            <a:noAutofit/>
          </a:bodyPr>
          <a:lstStyle/>
          <a:p>
            <a:r>
              <a:rPr lang="ru-RU" sz="2800" dirty="0" err="1"/>
              <a:t>Геймификация</a:t>
            </a:r>
            <a:r>
              <a:rPr lang="ru-RU" sz="2800" dirty="0"/>
              <a:t> обучения-это </a:t>
            </a:r>
            <a:r>
              <a:rPr lang="ru-RU" sz="2800" b="1" dirty="0"/>
              <a:t>образовательный подход, который направлен на мотивацию </a:t>
            </a:r>
            <a:r>
              <a:rPr lang="ru-RU" sz="2800" b="1" dirty="0" smtClean="0"/>
              <a:t>учеников </a:t>
            </a:r>
            <a:r>
              <a:rPr lang="ru-RU" sz="2800" b="1" dirty="0"/>
              <a:t>путем использования дизайна видеоигр и игровых элементов в учебных средах</a:t>
            </a:r>
            <a:r>
              <a:rPr lang="ru-RU" sz="2800" dirty="0"/>
              <a:t>. Цель состоит в том, чтобы максимизировать удовольствие и вовлеченность, привлекая интерес учащихся и вдохновляя их продолжать обучение.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1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70460"/>
            <a:ext cx="5014688" cy="163988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minecraft</a:t>
            </a:r>
            <a:endParaRPr lang="ru-RU" sz="5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288" r="9558" b="-288"/>
          <a:stretch/>
        </p:blipFill>
        <p:spPr>
          <a:xfrm>
            <a:off x="6156101" y="1190403"/>
            <a:ext cx="5805709" cy="46007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014691" cy="3541714"/>
          </a:xfrm>
        </p:spPr>
        <p:txBody>
          <a:bodyPr/>
          <a:lstStyle/>
          <a:p>
            <a:r>
              <a:rPr lang="ru-RU" dirty="0"/>
              <a:t>Игра </a:t>
            </a:r>
            <a:r>
              <a:rPr lang="en-US" dirty="0"/>
              <a:t>Minecraft </a:t>
            </a:r>
            <a:r>
              <a:rPr lang="ru-RU" dirty="0"/>
              <a:t>с 2011 г. и до сих пор популярна, потому – что позволяет стать создателем неповторимого мира самому. Приобретение знаний о строительстве, фермерстве и других профессий. Можно овладеть основами программирования в </a:t>
            </a:r>
            <a:r>
              <a:rPr lang="en-US" dirty="0"/>
              <a:t>Minecraft</a:t>
            </a:r>
            <a:r>
              <a:rPr lang="ru-RU" dirty="0"/>
              <a:t>. Научится применять полученные знания на практике, создавая игровые объекты – от ферм до замков и лабиринтов. Научится работать в команде. Превратить увлечение игрой в полезный обучающий процесс.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9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Изучение дробей в </a:t>
            </a:r>
            <a:r>
              <a:rPr lang="ru-RU" dirty="0" err="1" smtClean="0"/>
              <a:t>майнкрафт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99" y="2097088"/>
            <a:ext cx="6447626" cy="4034151"/>
          </a:xfrm>
        </p:spPr>
      </p:pic>
    </p:spTree>
    <p:extLst>
      <p:ext uri="{BB962C8B-B14F-4D97-AF65-F5344CB8AC3E}">
        <p14:creationId xmlns:p14="http://schemas.microsoft.com/office/powerpoint/2010/main" val="4928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66" y="631063"/>
            <a:ext cx="9687707" cy="5550795"/>
          </a:xfrm>
        </p:spPr>
      </p:pic>
    </p:spTree>
    <p:extLst>
      <p:ext uri="{BB962C8B-B14F-4D97-AF65-F5344CB8AC3E}">
        <p14:creationId xmlns:p14="http://schemas.microsoft.com/office/powerpoint/2010/main" val="12500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61704" y="1214177"/>
            <a:ext cx="8487642" cy="43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h4.googleusercontent.com/UzuwNwV41yn1KIsR3dTXHjcgkYj2m1gy0JhH-UwyOzWgXCTLHIsSTewLHj9BBQLBxM-NDNYdJdd3Iq8xCXVPlX7zarxPEBxnaaa9RX1vch4ut11RCAzTZTEe89JiCF2X_f2PkIH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5" y="3917315"/>
            <a:ext cx="4805965" cy="226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lh6.googleusercontent.com/3eX0huE52dcmheVR44Q7CIht0PpXn-4-rHLgd5Qt6MNFD4xZj4JgHzvqxN4mK2tzh5A-bO_3V6YIDFz6tfHVPmYjn7J-rkFEQdo6vqCsWchtsHge8xBq03MMHXpoYsz3_ftJsAs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7" y="1764406"/>
            <a:ext cx="4863388" cy="24083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65927" y="656822"/>
            <a:ext cx="532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ЛИНЕЙНЫЙ АЛГОРИТМ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173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2624</TotalTime>
  <Words>145</Words>
  <Application>Microsoft Office PowerPoint</Application>
  <PresentationFormat>Широкоэкранный</PresentationFormat>
  <Paragraphs>30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Tw Cen MT</vt:lpstr>
      <vt:lpstr>Контур</vt:lpstr>
      <vt:lpstr>Adobe Acrobat Document</vt:lpstr>
      <vt:lpstr>ИСПОЛЬЗОВАНИЕ МАЙНКРАФТ НА УРОКАХ В ШКОЛЕ</vt:lpstr>
      <vt:lpstr>Документы по точке роста</vt:lpstr>
      <vt:lpstr>Интерактивное обучение </vt:lpstr>
      <vt:lpstr>Презентация PowerPoint</vt:lpstr>
      <vt:lpstr>minecraft</vt:lpstr>
      <vt:lpstr>Изучение дробей в майнкрафт</vt:lpstr>
      <vt:lpstr>Презентация PowerPoint</vt:lpstr>
      <vt:lpstr>Презентация PowerPoint</vt:lpstr>
      <vt:lpstr>Презентация PowerPoint</vt:lpstr>
      <vt:lpstr>ЦИКЛ</vt:lpstr>
      <vt:lpstr>Условный оператор «если»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МАЙНКРАФТ НА УРОКАХ В ШКОЛЕ</dc:title>
  <dc:creator>Павел Юрьевич</dc:creator>
  <cp:lastModifiedBy>Павел Юрьевич</cp:lastModifiedBy>
  <cp:revision>24</cp:revision>
  <dcterms:created xsi:type="dcterms:W3CDTF">2022-10-24T09:19:42Z</dcterms:created>
  <dcterms:modified xsi:type="dcterms:W3CDTF">2022-10-26T05:04:09Z</dcterms:modified>
</cp:coreProperties>
</file>